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67" r:id="rId3"/>
    <p:sldId id="268" r:id="rId4"/>
    <p:sldId id="270" r:id="rId5"/>
    <p:sldId id="275" r:id="rId6"/>
    <p:sldId id="271" r:id="rId7"/>
    <p:sldId id="272" r:id="rId8"/>
    <p:sldId id="280" r:id="rId9"/>
    <p:sldId id="273" r:id="rId10"/>
    <p:sldId id="260" r:id="rId11"/>
    <p:sldId id="263" r:id="rId12"/>
    <p:sldId id="25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51"/>
    <p:restoredTop sz="42275"/>
  </p:normalViewPr>
  <p:slideViewPr>
    <p:cSldViewPr snapToGrid="0" snapToObjects="1">
      <p:cViewPr varScale="1">
        <p:scale>
          <a:sx n="48" d="100"/>
          <a:sy n="48" d="100"/>
        </p:scale>
        <p:origin x="24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A22A4-AC44-4846-BA16-DE754FBFEE85}" type="datetimeFigureOut">
              <a:rPr lang="fr-CA" smtClean="0"/>
              <a:t>2020-10-30</a:t>
            </a:fld>
            <a:endParaRPr lang="fr-CA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160AD-8065-3E47-8007-B1A61EFE2FAF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522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160AD-8065-3E47-8007-B1A61EFE2FAF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9046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160AD-8065-3E47-8007-B1A61EFE2FA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1764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160AD-8065-3E47-8007-B1A61EFE2FA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5866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160AD-8065-3E47-8007-B1A61EFE2FAF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5164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160AD-8065-3E47-8007-B1A61EFE2FA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2106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160AD-8065-3E47-8007-B1A61EFE2FA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8299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160AD-8065-3E47-8007-B1A61EFE2FA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52715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160AD-8065-3E47-8007-B1A61EFE2FA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32884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160AD-8065-3E47-8007-B1A61EFE2FA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891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160AD-8065-3E47-8007-B1A61EFE2FA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85267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160AD-8065-3E47-8007-B1A61EFE2FA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56122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160AD-8065-3E47-8007-B1A61EFE2FA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2982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A780-03EA-5643-9EB0-7C0BFE39BC73}" type="datetimeFigureOut">
              <a:rPr lang="fr-CA" smtClean="0"/>
              <a:t>2020-10-30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9FF76-96A5-DB4A-ACC2-D10B882ACDA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8964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A780-03EA-5643-9EB0-7C0BFE39BC73}" type="datetimeFigureOut">
              <a:rPr lang="fr-CA" smtClean="0"/>
              <a:t>2020-10-30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9FF76-96A5-DB4A-ACC2-D10B882ACDA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39493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A780-03EA-5643-9EB0-7C0BFE39BC73}" type="datetimeFigureOut">
              <a:rPr lang="fr-CA" smtClean="0"/>
              <a:t>2020-10-30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9FF76-96A5-DB4A-ACC2-D10B882ACDA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7682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A780-03EA-5643-9EB0-7C0BFE39BC73}" type="datetimeFigureOut">
              <a:rPr lang="fr-CA" smtClean="0"/>
              <a:t>2020-10-30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9FF76-96A5-DB4A-ACC2-D10B882ACDA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6132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A780-03EA-5643-9EB0-7C0BFE39BC73}" type="datetimeFigureOut">
              <a:rPr lang="fr-CA" smtClean="0"/>
              <a:t>2020-10-30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9FF76-96A5-DB4A-ACC2-D10B882ACDA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75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A780-03EA-5643-9EB0-7C0BFE39BC73}" type="datetimeFigureOut">
              <a:rPr lang="fr-CA" smtClean="0"/>
              <a:t>2020-10-30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9FF76-96A5-DB4A-ACC2-D10B882ACDA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5252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A780-03EA-5643-9EB0-7C0BFE39BC73}" type="datetimeFigureOut">
              <a:rPr lang="fr-CA" smtClean="0"/>
              <a:t>2020-10-30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9FF76-96A5-DB4A-ACC2-D10B882ACDA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8665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A780-03EA-5643-9EB0-7C0BFE39BC73}" type="datetimeFigureOut">
              <a:rPr lang="fr-CA" smtClean="0"/>
              <a:t>2020-10-30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9FF76-96A5-DB4A-ACC2-D10B882ACDA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11310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A780-03EA-5643-9EB0-7C0BFE39BC73}" type="datetimeFigureOut">
              <a:rPr lang="fr-CA" smtClean="0"/>
              <a:t>2020-10-30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9FF76-96A5-DB4A-ACC2-D10B882ACDA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7787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A780-03EA-5643-9EB0-7C0BFE39BC73}" type="datetimeFigureOut">
              <a:rPr lang="fr-CA" smtClean="0"/>
              <a:t>2020-10-30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9FF76-96A5-DB4A-ACC2-D10B882ACDA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0339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A780-03EA-5643-9EB0-7C0BFE39BC73}" type="datetimeFigureOut">
              <a:rPr lang="fr-CA" smtClean="0"/>
              <a:t>2020-10-30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9FF76-96A5-DB4A-ACC2-D10B882ACDA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1175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8A780-03EA-5643-9EB0-7C0BFE39BC73}" type="datetimeFigureOut">
              <a:rPr lang="fr-CA" smtClean="0"/>
              <a:t>2020-10-30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9FF76-96A5-DB4A-ACC2-D10B882ACDA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951987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hyperlink" Target="https://www.movie-censorship.com/report.php?ID=4734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hyperlink" Target="https://www.youtube.com/watch?v=4E2K1vqcuuc" TargetMode="External"/><Relationship Id="rId15" Type="http://schemas.openxmlformats.org/officeDocument/2006/relationships/image" Target="../media/image2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4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7.png"/><Relationship Id="rId5" Type="http://schemas.openxmlformats.org/officeDocument/2006/relationships/hyperlink" Target="https://twitter.com/G2Institute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movieweb.com/gremlins-3-reboot-confirmed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gremlins.fandom.com/wiki/Gremlins_Wiki" TargetMode="External"/><Relationship Id="rId12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hyperlink" Target="https://www.youtube.com/watch?v=R5D2Il569OE" TargetMode="External"/><Relationship Id="rId11" Type="http://schemas.openxmlformats.org/officeDocument/2006/relationships/image" Target="../media/image28.gif"/><Relationship Id="rId5" Type="http://schemas.openxmlformats.org/officeDocument/2006/relationships/hyperlink" Target="https://www.youtube.com/watch?v=OAnI_FHmNkI" TargetMode="External"/><Relationship Id="rId10" Type="http://schemas.openxmlformats.org/officeDocument/2006/relationships/hyperlink" Target="https://consequenceofsound.net/2020/06/gremlins-2-oral-history/" TargetMode="External"/><Relationship Id="rId4" Type="http://schemas.openxmlformats.org/officeDocument/2006/relationships/notesSlide" Target="../notesSlides/notesSlide12.xml"/><Relationship Id="rId9" Type="http://schemas.openxmlformats.org/officeDocument/2006/relationships/hyperlink" Target="https://twitter.com/G2Institute?s=20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youtube.com/watch?v=z9DNOuEv7iI" TargetMode="External"/><Relationship Id="rId5" Type="http://schemas.openxmlformats.org/officeDocument/2006/relationships/image" Target="../media/image3.jp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www.comedycentral.com.au/key-and-peele/videos/key-peele-gremlins-2-brainstorm-two-more-movie-sketches#gremlins-2-brainstorm-uncensored" TargetMode="External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ahoo.com/entertainment/gremlins-2-sequel-joe-dante-rick-baker-designs-christopher-lee-194046016.html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g"/><Relationship Id="rId11" Type="http://schemas.microsoft.com/office/2007/relationships/hdphoto" Target="../media/hdphoto2.wdp"/><Relationship Id="rId5" Type="http://schemas.openxmlformats.org/officeDocument/2006/relationships/image" Target="../media/image7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hyperlink" Target="https://www.youtube.com/watch?v=I8MRQW7xnI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ytimes.com/2012/06/17/movies/homevideo/new-dvds-gremlins-2-the-new-batch-the-space-children.html" TargetMode="Externa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12" Type="http://schemas.openxmlformats.org/officeDocument/2006/relationships/hyperlink" Target="https://www.youtube.com/watch?v=Zd8ktdcdzcc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g"/><Relationship Id="rId11" Type="http://schemas.microsoft.com/office/2007/relationships/hdphoto" Target="../media/hdphoto3.wdp"/><Relationship Id="rId5" Type="http://schemas.openxmlformats.org/officeDocument/2006/relationships/image" Target="../media/image10.JPG"/><Relationship Id="rId1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5.xml"/><Relationship Id="rId9" Type="http://schemas.openxmlformats.org/officeDocument/2006/relationships/hyperlink" Target="https://www.empireonline.com/movies/features/gremlins-2-viewing-guide/" TargetMode="External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hyperlink" Target="https://contattafiles.s3.us-west-1.amazonaws.com/astonishing/VqGAAD-3ipX8A4F/Language%20of%20WWII.pdf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astonishinglegends.com/al-podcasts/2019/02/15/ep-134-gremlins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15.jpg"/><Relationship Id="rId15" Type="http://schemas.openxmlformats.org/officeDocument/2006/relationships/image" Target="../media/image2.png"/><Relationship Id="rId10" Type="http://schemas.openxmlformats.org/officeDocument/2006/relationships/hyperlink" Target="https://www.youtube.com/watch?v=dar2HKImK-0" TargetMode="Externa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gif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youtube.com/watch?v=NjNc79O8eIk" TargetMode="External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hVNtvHSm16s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9.xm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0C9BF6-A643-264E-96DE-714C2E42E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2860" y="1122363"/>
            <a:ext cx="7029140" cy="2387600"/>
          </a:xfrm>
        </p:spPr>
        <p:txBody>
          <a:bodyPr/>
          <a:lstStyle/>
          <a:p>
            <a:r>
              <a:rPr lang="fr-CA" dirty="0" err="1"/>
              <a:t>Gremlins</a:t>
            </a:r>
            <a:r>
              <a:rPr lang="fr-CA" dirty="0"/>
              <a:t> 2</a:t>
            </a:r>
            <a:br>
              <a:rPr lang="fr-CA" dirty="0"/>
            </a:br>
            <a:r>
              <a:rPr lang="fr-CA" dirty="0"/>
              <a:t>The New Batch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22A7FEE-B075-AA47-ADFC-3DBB4AFA0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2860" y="4427538"/>
            <a:ext cx="7029140" cy="1655762"/>
          </a:xfrm>
        </p:spPr>
        <p:txBody>
          <a:bodyPr>
            <a:normAutofit fontScale="77500" lnSpcReduction="20000"/>
          </a:bodyPr>
          <a:lstStyle/>
          <a:p>
            <a:r>
              <a:rPr lang="fr-CA" dirty="0" err="1"/>
              <a:t>Annaëlle</a:t>
            </a:r>
            <a:r>
              <a:rPr lang="fr-CA" dirty="0"/>
              <a:t> Winand</a:t>
            </a:r>
          </a:p>
          <a:p>
            <a:endParaRPr lang="fr-CA" b="1" i="1" dirty="0"/>
          </a:p>
          <a:p>
            <a:r>
              <a:rPr lang="fr-CA" b="1" i="1" dirty="0" err="1">
                <a:solidFill>
                  <a:schemeClr val="accent1"/>
                </a:solidFill>
              </a:rPr>
              <a:t>Montreal</a:t>
            </a:r>
            <a:r>
              <a:rPr lang="fr-CA" b="1" i="1" dirty="0">
                <a:solidFill>
                  <a:schemeClr val="accent1"/>
                </a:solidFill>
              </a:rPr>
              <a:t> </a:t>
            </a:r>
            <a:r>
              <a:rPr lang="fr-CA" b="1" i="1" dirty="0" err="1">
                <a:solidFill>
                  <a:schemeClr val="accent1"/>
                </a:solidFill>
              </a:rPr>
              <a:t>Monstrum</a:t>
            </a:r>
            <a:r>
              <a:rPr lang="fr-CA" b="1" i="1" dirty="0">
                <a:solidFill>
                  <a:schemeClr val="accent1"/>
                </a:solidFill>
              </a:rPr>
              <a:t> Society</a:t>
            </a:r>
          </a:p>
          <a:p>
            <a:r>
              <a:rPr lang="fr-CA" dirty="0" err="1"/>
              <a:t>Championing</a:t>
            </a:r>
            <a:r>
              <a:rPr lang="fr-CA" dirty="0"/>
              <a:t> the </a:t>
            </a:r>
            <a:r>
              <a:rPr lang="fr-CA" dirty="0" err="1"/>
              <a:t>Horror</a:t>
            </a:r>
            <a:r>
              <a:rPr lang="fr-CA" dirty="0"/>
              <a:t> </a:t>
            </a:r>
            <a:r>
              <a:rPr lang="fr-CA" dirty="0" err="1"/>
              <a:t>Sequel</a:t>
            </a:r>
            <a:r>
              <a:rPr lang="fr-CA" dirty="0"/>
              <a:t> Course</a:t>
            </a:r>
          </a:p>
          <a:p>
            <a:r>
              <a:rPr lang="fr-CA" dirty="0" err="1"/>
              <a:t>Fall</a:t>
            </a:r>
            <a:r>
              <a:rPr lang="fr-CA" dirty="0"/>
              <a:t>, 2020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446722-53A1-574C-9419-EEC715A4D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55" y="0"/>
            <a:ext cx="5162861" cy="6858000"/>
          </a:xfrm>
          <a:prstGeom prst="rect">
            <a:avLst/>
          </a:prstGeom>
        </p:spPr>
      </p:pic>
      <p:pic>
        <p:nvPicPr>
          <p:cNvPr id="4" name="G2_1" descr="G2_1">
            <a:hlinkClick r:id="" action="ppaction://media"/>
            <a:extLst>
              <a:ext uri="{FF2B5EF4-FFF2-40B4-BE49-F238E27FC236}">
                <a16:creationId xmlns:a16="http://schemas.microsoft.com/office/drawing/2014/main" id="{62C6082B-9DA8-F44F-A4F2-5689FCF09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3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376858-1F54-424F-AB8F-0BA35C8D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GLITCHES, TECHNOLOGY and GREMLINS</a:t>
            </a:r>
            <a:endParaRPr lang="en-CA" dirty="0"/>
          </a:p>
        </p:txBody>
      </p:sp>
      <p:pic>
        <p:nvPicPr>
          <p:cNvPr id="4" name="Image 3">
            <a:hlinkClick r:id="rId5"/>
            <a:extLst>
              <a:ext uri="{FF2B5EF4-FFF2-40B4-BE49-F238E27FC236}">
                <a16:creationId xmlns:a16="http://schemas.microsoft.com/office/drawing/2014/main" id="{3C9393C1-8F92-7E47-9AA3-E48C4CA2FE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9873" t="11389" r="29124" b="27500"/>
          <a:stretch/>
        </p:blipFill>
        <p:spPr>
          <a:xfrm>
            <a:off x="820021" y="5587100"/>
            <a:ext cx="751138" cy="90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1509D0E-F253-B244-B691-94779ACB11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000" y="4114475"/>
            <a:ext cx="4032000" cy="252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29CE4E-8473-EA44-9827-FEA9C53DB0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000" y="1483525"/>
            <a:ext cx="4032000" cy="252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F2046E8-E200-5F46-9783-78AE91EBF1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8000" y="1386150"/>
            <a:ext cx="4032000" cy="252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C117611-23C2-F943-BE4F-845D0AC5CD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8000" y="4186450"/>
            <a:ext cx="4032000" cy="252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70F8C31-DB30-D642-B041-862C4F5610EE}"/>
              </a:ext>
            </a:extLst>
          </p:cNvPr>
          <p:cNvSpPr txBox="1"/>
          <p:nvPr/>
        </p:nvSpPr>
        <p:spPr>
          <a:xfrm>
            <a:off x="3679128" y="3876447"/>
            <a:ext cx="2231136" cy="369332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dirty="0" err="1">
                <a:solidFill>
                  <a:schemeClr val="bg1"/>
                </a:solidFill>
              </a:rPr>
              <a:t>Theatrical</a:t>
            </a:r>
            <a:r>
              <a:rPr lang="fr-CA" dirty="0">
                <a:solidFill>
                  <a:schemeClr val="bg1"/>
                </a:solidFill>
              </a:rPr>
              <a:t> version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9DBCB5A-E390-E24F-9284-CFA05A29993E}"/>
              </a:ext>
            </a:extLst>
          </p:cNvPr>
          <p:cNvSpPr txBox="1"/>
          <p:nvPr/>
        </p:nvSpPr>
        <p:spPr>
          <a:xfrm>
            <a:off x="9504000" y="6265143"/>
            <a:ext cx="2231136" cy="369332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Home </a:t>
            </a:r>
            <a:r>
              <a:rPr lang="fr-CA" dirty="0" err="1">
                <a:solidFill>
                  <a:schemeClr val="bg1"/>
                </a:solidFill>
              </a:rPr>
              <a:t>video</a:t>
            </a:r>
            <a:r>
              <a:rPr lang="fr-CA" dirty="0">
                <a:solidFill>
                  <a:schemeClr val="bg1"/>
                </a:solidFill>
              </a:rPr>
              <a:t> version</a:t>
            </a:r>
          </a:p>
        </p:txBody>
      </p:sp>
      <p:pic>
        <p:nvPicPr>
          <p:cNvPr id="17" name="Image 16">
            <a:hlinkClick r:id="rId12"/>
            <a:extLst>
              <a:ext uri="{FF2B5EF4-FFF2-40B4-BE49-F238E27FC236}">
                <a16:creationId xmlns:a16="http://schemas.microsoft.com/office/drawing/2014/main" id="{FB7C14BE-B7CA-574B-8E3B-15551A5B16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021" y="4363829"/>
            <a:ext cx="954232" cy="954232"/>
          </a:xfrm>
          <a:prstGeom prst="rect">
            <a:avLst/>
          </a:prstGeom>
        </p:spPr>
      </p:pic>
      <p:pic>
        <p:nvPicPr>
          <p:cNvPr id="18" name="g2_10" descr="g2_10">
            <a:hlinkClick r:id="" action="ppaction://media"/>
            <a:extLst>
              <a:ext uri="{FF2B5EF4-FFF2-40B4-BE49-F238E27FC236}">
                <a16:creationId xmlns:a16="http://schemas.microsoft.com/office/drawing/2014/main" id="{52075756-F505-E04C-B36C-EAB4AE613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13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2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82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5E84E8-E4D6-B34E-8C06-9D1E0518F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GLITCHES, TECHNOLOGY and GREMLINS</a:t>
            </a:r>
            <a:endParaRPr lang="en-CA" dirty="0"/>
          </a:p>
        </p:txBody>
      </p:sp>
      <p:pic>
        <p:nvPicPr>
          <p:cNvPr id="4" name="Image 3">
            <a:hlinkClick r:id="rId5"/>
            <a:extLst>
              <a:ext uri="{FF2B5EF4-FFF2-40B4-BE49-F238E27FC236}">
                <a16:creationId xmlns:a16="http://schemas.microsoft.com/office/drawing/2014/main" id="{0E864E6F-84CA-D94A-BD7D-F63C6A3F1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1250" y="1913255"/>
            <a:ext cx="6946900" cy="4025900"/>
          </a:xfrm>
          <a:prstGeom prst="rect">
            <a:avLst/>
          </a:prstGeom>
        </p:spPr>
      </p:pic>
      <p:pic>
        <p:nvPicPr>
          <p:cNvPr id="3" name="g2_11" descr="g2_11">
            <a:hlinkClick r:id="" action="ppaction://media"/>
            <a:extLst>
              <a:ext uri="{FF2B5EF4-FFF2-40B4-BE49-F238E27FC236}">
                <a16:creationId xmlns:a16="http://schemas.microsoft.com/office/drawing/2014/main" id="{EE6D1634-6CCB-A64F-9A54-271144A79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5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7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F6A4D1-6105-3048-BC9F-69C337CF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Down the </a:t>
            </a:r>
            <a:r>
              <a:rPr lang="en-CA" strike="sngStrike" dirty="0"/>
              <a:t>Rabbit</a:t>
            </a:r>
            <a:r>
              <a:rPr lang="en-CA" dirty="0"/>
              <a:t> Gremlins Hole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D10619-E546-A94C-BB2A-033477E1E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>
                <a:hlinkClick r:id="rId5"/>
              </a:rPr>
              <a:t>Gremlins II Behind the Scenes Videos and Interviews With Joe Dante and Rick Baker</a:t>
            </a:r>
            <a:endParaRPr lang="fr-CA" dirty="0"/>
          </a:p>
          <a:p>
            <a:r>
              <a:rPr lang="fr-CA" dirty="0">
                <a:hlinkClick r:id="rId6"/>
              </a:rPr>
              <a:t>Jeu vidéo Gremlins 2</a:t>
            </a:r>
            <a:endParaRPr lang="fr-CA" dirty="0"/>
          </a:p>
          <a:p>
            <a:r>
              <a:rPr lang="fr-CA" dirty="0">
                <a:hlinkClick r:id="rId7"/>
              </a:rPr>
              <a:t>Gremlins wiki</a:t>
            </a:r>
            <a:endParaRPr lang="fr-CA" dirty="0"/>
          </a:p>
          <a:p>
            <a:r>
              <a:rPr lang="fr-CA" dirty="0">
                <a:hlinkClick r:id="rId8"/>
              </a:rPr>
              <a:t>Gremlins 3 Will Be a Full Reboot Says Director Chris Columbus</a:t>
            </a:r>
            <a:endParaRPr lang="fr-CA" dirty="0"/>
          </a:p>
          <a:p>
            <a:r>
              <a:rPr lang="fr-CA" dirty="0">
                <a:hlinkClick r:id="rId9"/>
              </a:rPr>
              <a:t>Institute of Gremlins 2 Studies</a:t>
            </a:r>
            <a:endParaRPr lang="fr-CA" dirty="0"/>
          </a:p>
          <a:p>
            <a:r>
              <a:rPr lang="fr-CA" dirty="0">
                <a:hlinkClick r:id="rId10"/>
              </a:rPr>
              <a:t>An Oral </a:t>
            </a:r>
            <a:r>
              <a:rPr lang="fr-CA" dirty="0" err="1">
                <a:hlinkClick r:id="rId10"/>
              </a:rPr>
              <a:t>History</a:t>
            </a:r>
            <a:r>
              <a:rPr lang="fr-CA" dirty="0">
                <a:hlinkClick r:id="rId10"/>
              </a:rPr>
              <a:t> of </a:t>
            </a:r>
            <a:r>
              <a:rPr lang="fr-CA" dirty="0" err="1">
                <a:hlinkClick r:id="rId10"/>
              </a:rPr>
              <a:t>Gremlins</a:t>
            </a:r>
            <a:r>
              <a:rPr lang="fr-CA" dirty="0">
                <a:hlinkClick r:id="rId10"/>
              </a:rPr>
              <a:t> 2: The New Batch</a:t>
            </a:r>
            <a:endParaRPr lang="fr-CA" dirty="0"/>
          </a:p>
          <a:p>
            <a:pPr marL="0" indent="0">
              <a:buNone/>
            </a:pPr>
            <a:br>
              <a:rPr lang="fr-CA" dirty="0"/>
            </a:br>
            <a:endParaRPr lang="en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A5A3BEF-83FD-B14A-BF01-3A28057398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6452" y="4727575"/>
            <a:ext cx="3175000" cy="1765300"/>
          </a:xfrm>
          <a:prstGeom prst="rect">
            <a:avLst/>
          </a:prstGeom>
        </p:spPr>
      </p:pic>
      <p:pic>
        <p:nvPicPr>
          <p:cNvPr id="7" name="Gremlins" descr="Gremlins">
            <a:hlinkClick r:id="" action="ppaction://media"/>
            <a:extLst>
              <a:ext uri="{FF2B5EF4-FFF2-40B4-BE49-F238E27FC236}">
                <a16:creationId xmlns:a16="http://schemas.microsoft.com/office/drawing/2014/main" id="{ADF87515-99D4-A94A-9FD6-C5235DE4A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05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5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75C2000-E973-3740-98EC-692E76A75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002" y="20782"/>
            <a:ext cx="5066664" cy="6840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</p:pic>
      <p:pic>
        <p:nvPicPr>
          <p:cNvPr id="12" name="Image 11">
            <a:hlinkClick r:id="rId6"/>
            <a:extLst>
              <a:ext uri="{FF2B5EF4-FFF2-40B4-BE49-F238E27FC236}">
                <a16:creationId xmlns:a16="http://schemas.microsoft.com/office/drawing/2014/main" id="{8ABDA269-2A43-EF43-85A1-B52678DF9E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9647" y="20782"/>
            <a:ext cx="4912355" cy="6840000"/>
          </a:xfrm>
          <a:prstGeom prst="rect">
            <a:avLst/>
          </a:prstGeom>
        </p:spPr>
      </p:pic>
      <p:pic>
        <p:nvPicPr>
          <p:cNvPr id="13" name="Image 12">
            <a:hlinkClick r:id="rId6"/>
            <a:extLst>
              <a:ext uri="{FF2B5EF4-FFF2-40B4-BE49-F238E27FC236}">
                <a16:creationId xmlns:a16="http://schemas.microsoft.com/office/drawing/2014/main" id="{25F0B087-8012-8A48-96CB-892ED47EB5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9873" t="11389" r="29124" b="27500"/>
          <a:stretch/>
        </p:blipFill>
        <p:spPr>
          <a:xfrm>
            <a:off x="838200" y="5592875"/>
            <a:ext cx="751138" cy="900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AF22ABDB-DF71-D34E-8CF5-41AD6B0B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CA" dirty="0" err="1"/>
              <a:t>Gremlins</a:t>
            </a:r>
            <a:r>
              <a:rPr lang="fr-CA" dirty="0"/>
              <a:t> (1984)</a:t>
            </a:r>
          </a:p>
        </p:txBody>
      </p:sp>
      <p:pic>
        <p:nvPicPr>
          <p:cNvPr id="2" name="Audio Recording 29 oct. 2020 15:21:21" descr="Audio Recording 29 oct. 2020 15:21:21">
            <a:hlinkClick r:id="" action="ppaction://media"/>
            <a:extLst>
              <a:ext uri="{FF2B5EF4-FFF2-40B4-BE49-F238E27FC236}">
                <a16:creationId xmlns:a16="http://schemas.microsoft.com/office/drawing/2014/main" id="{BED52FAF-2EBC-2F48-B739-011C9A983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143" y="98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7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ADE94990-A451-194C-BB55-37E33555A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CA" dirty="0"/>
              <a:t>The New Batch (1990)</a:t>
            </a:r>
          </a:p>
        </p:txBody>
      </p:sp>
      <p:pic>
        <p:nvPicPr>
          <p:cNvPr id="10" name="Image 9">
            <a:hlinkClick r:id="rId6"/>
            <a:extLst>
              <a:ext uri="{FF2B5EF4-FFF2-40B4-BE49-F238E27FC236}">
                <a16:creationId xmlns:a16="http://schemas.microsoft.com/office/drawing/2014/main" id="{A4698EC2-D3BC-AF47-B2E3-6BD4B0E3E7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9873" t="11389" r="29124" b="27500"/>
          <a:stretch/>
        </p:blipFill>
        <p:spPr>
          <a:xfrm>
            <a:off x="823686" y="5592875"/>
            <a:ext cx="751138" cy="900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768DBE4-54D2-B94B-9E19-8FC9BC70C068}"/>
              </a:ext>
            </a:extLst>
          </p:cNvPr>
          <p:cNvSpPr txBox="1"/>
          <p:nvPr/>
        </p:nvSpPr>
        <p:spPr>
          <a:xfrm>
            <a:off x="1872915" y="5846544"/>
            <a:ext cx="3586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/>
              <a:t>"You </a:t>
            </a:r>
            <a:r>
              <a:rPr lang="fr-CA" sz="3600" dirty="0" err="1"/>
              <a:t>didn’t</a:t>
            </a:r>
            <a:r>
              <a:rPr lang="fr-CA" sz="3600" dirty="0"/>
              <a:t> </a:t>
            </a:r>
            <a:r>
              <a:rPr lang="fr-CA" sz="3600" dirty="0" err="1"/>
              <a:t>listen</a:t>
            </a:r>
            <a:r>
              <a:rPr lang="fr-CA" sz="3600" dirty="0"/>
              <a:t>"</a:t>
            </a:r>
          </a:p>
        </p:txBody>
      </p:sp>
      <p:pic>
        <p:nvPicPr>
          <p:cNvPr id="3" name="g2_3" descr="g2_3">
            <a:hlinkClick r:id="" action="ppaction://media"/>
            <a:extLst>
              <a:ext uri="{FF2B5EF4-FFF2-40B4-BE49-F238E27FC236}">
                <a16:creationId xmlns:a16="http://schemas.microsoft.com/office/drawing/2014/main" id="{3CF81CEC-B4DE-584C-AC40-385D5CFE9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0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CF78EB-A9CE-8947-9DE6-F68D59078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The New Batch (1990)</a:t>
            </a:r>
            <a:endParaRPr lang="fr-CA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E898027-A715-2F48-A4C4-B8C8A6639A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56" r="15984" b="9092"/>
          <a:stretch/>
        </p:blipFill>
        <p:spPr>
          <a:xfrm>
            <a:off x="5340450" y="1548128"/>
            <a:ext cx="6280311" cy="496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C150364-C0B9-C048-9314-7028D6AE7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239" y="1548128"/>
            <a:ext cx="4502250" cy="319313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84CF8C4-1B55-074D-B276-DB57927E61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287"/>
          <a:stretch/>
        </p:blipFill>
        <p:spPr>
          <a:xfrm>
            <a:off x="1920800" y="4095750"/>
            <a:ext cx="3570164" cy="2420378"/>
          </a:xfrm>
          <a:prstGeom prst="rect">
            <a:avLst/>
          </a:prstGeom>
        </p:spPr>
      </p:pic>
      <p:sp>
        <p:nvSpPr>
          <p:cNvPr id="3" name="ZoneTexte 2">
            <a:hlinkClick r:id="rId8"/>
            <a:extLst>
              <a:ext uri="{FF2B5EF4-FFF2-40B4-BE49-F238E27FC236}">
                <a16:creationId xmlns:a16="http://schemas.microsoft.com/office/drawing/2014/main" id="{43CE86A1-A49B-9D45-BE17-2AFA667D0A85}"/>
              </a:ext>
            </a:extLst>
          </p:cNvPr>
          <p:cNvSpPr txBox="1"/>
          <p:nvPr/>
        </p:nvSpPr>
        <p:spPr>
          <a:xfrm>
            <a:off x="3776738" y="3144695"/>
            <a:ext cx="3428452" cy="1446550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</a:rPr>
              <a:t>« </a:t>
            </a:r>
            <a:r>
              <a:rPr lang="fr-CA" sz="3200" dirty="0" err="1">
                <a:solidFill>
                  <a:schemeClr val="bg1"/>
                </a:solidFill>
              </a:rPr>
              <a:t>it’s</a:t>
            </a:r>
            <a:r>
              <a:rPr lang="fr-CA" sz="3200" dirty="0">
                <a:solidFill>
                  <a:schemeClr val="bg1"/>
                </a:solidFill>
              </a:rPr>
              <a:t> a </a:t>
            </a:r>
            <a:r>
              <a:rPr lang="fr-CA" sz="3200" b="1" dirty="0" err="1">
                <a:solidFill>
                  <a:schemeClr val="bg1"/>
                </a:solidFill>
              </a:rPr>
              <a:t>pretty</a:t>
            </a:r>
            <a:r>
              <a:rPr lang="fr-CA" sz="3200" dirty="0">
                <a:solidFill>
                  <a:schemeClr val="bg1"/>
                </a:solidFill>
              </a:rPr>
              <a:t> </a:t>
            </a:r>
            <a:r>
              <a:rPr lang="fr-CA" sz="3200" b="1" dirty="0" err="1">
                <a:solidFill>
                  <a:schemeClr val="bg1"/>
                </a:solidFill>
              </a:rPr>
              <a:t>crazy</a:t>
            </a:r>
            <a:r>
              <a:rPr lang="fr-CA" sz="3200" dirty="0">
                <a:solidFill>
                  <a:schemeClr val="bg1"/>
                </a:solidFill>
              </a:rPr>
              <a:t>, </a:t>
            </a:r>
            <a:r>
              <a:rPr lang="fr-CA" sz="3200" dirty="0" err="1">
                <a:solidFill>
                  <a:schemeClr val="bg1"/>
                </a:solidFill>
              </a:rPr>
              <a:t>manic</a:t>
            </a:r>
            <a:r>
              <a:rPr lang="fr-CA" sz="3200" dirty="0">
                <a:solidFill>
                  <a:schemeClr val="bg1"/>
                </a:solidFill>
              </a:rPr>
              <a:t> </a:t>
            </a:r>
            <a:r>
              <a:rPr lang="fr-CA" sz="3200" dirty="0" err="1">
                <a:solidFill>
                  <a:schemeClr val="bg1"/>
                </a:solidFill>
              </a:rPr>
              <a:t>movie</a:t>
            </a:r>
            <a:r>
              <a:rPr lang="fr-CA" sz="3200" dirty="0">
                <a:solidFill>
                  <a:schemeClr val="bg1"/>
                </a:solidFill>
              </a:rPr>
              <a:t> »</a:t>
            </a:r>
          </a:p>
          <a:p>
            <a:pPr algn="r"/>
            <a:r>
              <a:rPr lang="fr-CA" sz="2400" dirty="0">
                <a:solidFill>
                  <a:schemeClr val="bg1"/>
                </a:solidFill>
              </a:rPr>
              <a:t> Joe Dante</a:t>
            </a:r>
          </a:p>
        </p:txBody>
      </p:sp>
      <p:pic>
        <p:nvPicPr>
          <p:cNvPr id="4" name="Image 3">
            <a:hlinkClick r:id="rId9"/>
            <a:extLst>
              <a:ext uri="{FF2B5EF4-FFF2-40B4-BE49-F238E27FC236}">
                <a16:creationId xmlns:a16="http://schemas.microsoft.com/office/drawing/2014/main" id="{B2C1A1A0-067C-1B48-98EB-5F7D8AEB420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9873" t="11389" r="29124" b="27500"/>
          <a:stretch/>
        </p:blipFill>
        <p:spPr>
          <a:xfrm>
            <a:off x="820021" y="5587100"/>
            <a:ext cx="751138" cy="900000"/>
          </a:xfrm>
          <a:prstGeom prst="rect">
            <a:avLst/>
          </a:prstGeom>
        </p:spPr>
      </p:pic>
      <p:pic>
        <p:nvPicPr>
          <p:cNvPr id="5" name="g2_4" descr="g2_4">
            <a:hlinkClick r:id="" action="ppaction://media"/>
            <a:extLst>
              <a:ext uri="{FF2B5EF4-FFF2-40B4-BE49-F238E27FC236}">
                <a16:creationId xmlns:a16="http://schemas.microsoft.com/office/drawing/2014/main" id="{808BFD32-B940-4B48-9689-FA3409FA3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2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3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FBA98C-AB69-984A-A543-85F3B94E98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885"/>
          <a:stretch/>
        </p:blipFill>
        <p:spPr>
          <a:xfrm>
            <a:off x="7104000" y="3527712"/>
            <a:ext cx="5080959" cy="331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4295B78-4661-7543-B8E5-BDDE98D434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92"/>
          <a:stretch/>
        </p:blipFill>
        <p:spPr>
          <a:xfrm>
            <a:off x="7104000" y="18288"/>
            <a:ext cx="5088000" cy="352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271D5E-C951-2242-BBAA-3BCA91F7A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71000"/>
            <a:ext cx="7104000" cy="39960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5F57AAEB-543C-5942-AF9E-A89FB361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CA"/>
              <a:t>The New Batch (1990)</a:t>
            </a:r>
            <a:endParaRPr lang="fr-CA" dirty="0"/>
          </a:p>
        </p:txBody>
      </p:sp>
      <p:sp>
        <p:nvSpPr>
          <p:cNvPr id="12" name="Rectangle 11">
            <a:hlinkClick r:id="rId8"/>
            <a:extLst>
              <a:ext uri="{FF2B5EF4-FFF2-40B4-BE49-F238E27FC236}">
                <a16:creationId xmlns:a16="http://schemas.microsoft.com/office/drawing/2014/main" id="{2E34AFA0-3D57-1D4B-92F0-BBA40779BF0A}"/>
              </a:ext>
            </a:extLst>
          </p:cNvPr>
          <p:cNvSpPr/>
          <p:nvPr/>
        </p:nvSpPr>
        <p:spPr>
          <a:xfrm>
            <a:off x="5587093" y="2037525"/>
            <a:ext cx="3785508" cy="341632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wrap="square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« </a:t>
            </a:r>
            <a:r>
              <a:rPr lang="fr-CA" dirty="0" err="1">
                <a:solidFill>
                  <a:schemeClr val="bg1"/>
                </a:solidFill>
              </a:rPr>
              <a:t>Granted</a:t>
            </a:r>
            <a:r>
              <a:rPr lang="fr-CA" dirty="0">
                <a:solidFill>
                  <a:schemeClr val="bg1"/>
                </a:solidFill>
              </a:rPr>
              <a:t> a rare </a:t>
            </a:r>
            <a:r>
              <a:rPr lang="fr-CA" dirty="0" err="1">
                <a:solidFill>
                  <a:schemeClr val="bg1"/>
                </a:solidFill>
              </a:rPr>
              <a:t>degree</a:t>
            </a:r>
            <a:r>
              <a:rPr lang="fr-CA" dirty="0">
                <a:solidFill>
                  <a:schemeClr val="bg1"/>
                </a:solidFill>
              </a:rPr>
              <a:t> of </a:t>
            </a:r>
            <a:r>
              <a:rPr lang="fr-CA" dirty="0" err="1">
                <a:solidFill>
                  <a:schemeClr val="bg1"/>
                </a:solidFill>
              </a:rPr>
              <a:t>creative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freedom</a:t>
            </a:r>
            <a:r>
              <a:rPr lang="fr-CA" dirty="0">
                <a:solidFill>
                  <a:schemeClr val="bg1"/>
                </a:solidFill>
              </a:rPr>
              <a:t>, Mr. Dante </a:t>
            </a:r>
            <a:r>
              <a:rPr lang="fr-CA" dirty="0" err="1">
                <a:solidFill>
                  <a:schemeClr val="bg1"/>
                </a:solidFill>
              </a:rPr>
              <a:t>seems</a:t>
            </a:r>
            <a:r>
              <a:rPr lang="fr-CA" dirty="0">
                <a:solidFill>
                  <a:schemeClr val="bg1"/>
                </a:solidFill>
              </a:rPr>
              <a:t> to have set out to </a:t>
            </a:r>
            <a:r>
              <a:rPr lang="fr-CA" dirty="0" err="1">
                <a:solidFill>
                  <a:schemeClr val="bg1"/>
                </a:solidFill>
              </a:rPr>
              <a:t>make</a:t>
            </a:r>
            <a:r>
              <a:rPr lang="fr-CA" dirty="0">
                <a:solidFill>
                  <a:schemeClr val="bg1"/>
                </a:solidFill>
              </a:rPr>
              <a:t> the </a:t>
            </a:r>
            <a:r>
              <a:rPr lang="fr-CA" dirty="0" err="1">
                <a:solidFill>
                  <a:schemeClr val="bg1"/>
                </a:solidFill>
              </a:rPr>
              <a:t>sequel</a:t>
            </a:r>
            <a:r>
              <a:rPr lang="fr-CA" dirty="0">
                <a:solidFill>
                  <a:schemeClr val="bg1"/>
                </a:solidFill>
              </a:rPr>
              <a:t> to end all </a:t>
            </a:r>
            <a:r>
              <a:rPr lang="fr-CA" dirty="0" err="1">
                <a:solidFill>
                  <a:schemeClr val="bg1"/>
                </a:solidFill>
              </a:rPr>
              <a:t>sequels</a:t>
            </a:r>
            <a:r>
              <a:rPr lang="fr-CA" dirty="0">
                <a:solidFill>
                  <a:schemeClr val="bg1"/>
                </a:solidFill>
              </a:rPr>
              <a:t>. And if </a:t>
            </a:r>
            <a:r>
              <a:rPr lang="fr-CA" dirty="0" err="1">
                <a:solidFill>
                  <a:schemeClr val="bg1"/>
                </a:solidFill>
              </a:rPr>
              <a:t>he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didn’t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quite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achieve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that</a:t>
            </a:r>
            <a:r>
              <a:rPr lang="fr-CA" dirty="0">
                <a:solidFill>
                  <a:schemeClr val="bg1"/>
                </a:solidFill>
              </a:rPr>
              <a:t> noble goal, </a:t>
            </a:r>
            <a:r>
              <a:rPr lang="fr-CA" dirty="0" err="1">
                <a:solidFill>
                  <a:schemeClr val="bg1"/>
                </a:solidFill>
              </a:rPr>
              <a:t>he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did</a:t>
            </a:r>
            <a:r>
              <a:rPr lang="fr-CA" dirty="0">
                <a:solidFill>
                  <a:schemeClr val="bg1"/>
                </a:solidFill>
              </a:rPr>
              <a:t> manage to </a:t>
            </a:r>
            <a:r>
              <a:rPr lang="fr-CA" dirty="0" err="1">
                <a:solidFill>
                  <a:schemeClr val="bg1"/>
                </a:solidFill>
              </a:rPr>
              <a:t>create</a:t>
            </a:r>
            <a:r>
              <a:rPr lang="fr-CA" dirty="0">
                <a:solidFill>
                  <a:schemeClr val="bg1"/>
                </a:solidFill>
              </a:rPr>
              <a:t> one of the </a:t>
            </a:r>
            <a:r>
              <a:rPr lang="fr-CA" dirty="0" err="1">
                <a:solidFill>
                  <a:schemeClr val="bg1"/>
                </a:solidFill>
              </a:rPr>
              <a:t>most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ferociously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anarchic</a:t>
            </a:r>
            <a:r>
              <a:rPr lang="fr-CA" dirty="0">
                <a:solidFill>
                  <a:schemeClr val="bg1"/>
                </a:solidFill>
              </a:rPr>
              <a:t> films </a:t>
            </a:r>
            <a:r>
              <a:rPr lang="fr-CA" dirty="0" err="1">
                <a:solidFill>
                  <a:schemeClr val="bg1"/>
                </a:solidFill>
              </a:rPr>
              <a:t>ever</a:t>
            </a:r>
            <a:r>
              <a:rPr lang="fr-CA" dirty="0">
                <a:solidFill>
                  <a:schemeClr val="bg1"/>
                </a:solidFill>
              </a:rPr>
              <a:t> made, a </a:t>
            </a:r>
            <a:r>
              <a:rPr lang="fr-CA" dirty="0" err="1">
                <a:solidFill>
                  <a:schemeClr val="bg1"/>
                </a:solidFill>
              </a:rPr>
              <a:t>riot</a:t>
            </a:r>
            <a:r>
              <a:rPr lang="fr-CA" dirty="0">
                <a:solidFill>
                  <a:schemeClr val="bg1"/>
                </a:solidFill>
              </a:rPr>
              <a:t> of </a:t>
            </a:r>
            <a:r>
              <a:rPr lang="fr-CA" dirty="0" err="1">
                <a:solidFill>
                  <a:schemeClr val="bg1"/>
                </a:solidFill>
              </a:rPr>
              <a:t>topical</a:t>
            </a:r>
            <a:r>
              <a:rPr lang="fr-CA" dirty="0">
                <a:solidFill>
                  <a:schemeClr val="bg1"/>
                </a:solidFill>
              </a:rPr>
              <a:t> gags, pop-culture </a:t>
            </a:r>
            <a:r>
              <a:rPr lang="fr-CA" dirty="0" err="1">
                <a:solidFill>
                  <a:schemeClr val="bg1"/>
                </a:solidFill>
              </a:rPr>
              <a:t>references</a:t>
            </a:r>
            <a:r>
              <a:rPr lang="fr-CA" dirty="0">
                <a:solidFill>
                  <a:schemeClr val="bg1"/>
                </a:solidFill>
              </a:rPr>
              <a:t>, </a:t>
            </a:r>
            <a:r>
              <a:rPr lang="fr-CA" dirty="0" err="1">
                <a:solidFill>
                  <a:schemeClr val="bg1"/>
                </a:solidFill>
              </a:rPr>
              <a:t>political</a:t>
            </a:r>
            <a:r>
              <a:rPr lang="fr-CA" dirty="0">
                <a:solidFill>
                  <a:schemeClr val="bg1"/>
                </a:solidFill>
              </a:rPr>
              <a:t> allusions and </a:t>
            </a:r>
            <a:r>
              <a:rPr lang="fr-CA" dirty="0" err="1">
                <a:solidFill>
                  <a:schemeClr val="bg1"/>
                </a:solidFill>
              </a:rPr>
              <a:t>formal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inventiveness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that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remains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outrageously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entertaining</a:t>
            </a:r>
            <a:r>
              <a:rPr lang="fr-CA" dirty="0">
                <a:solidFill>
                  <a:schemeClr val="bg1"/>
                </a:solidFill>
              </a:rPr>
              <a:t> in </a:t>
            </a:r>
            <a:r>
              <a:rPr lang="fr-CA" dirty="0" err="1">
                <a:solidFill>
                  <a:schemeClr val="bg1"/>
                </a:solidFill>
              </a:rPr>
              <a:t>its</a:t>
            </a:r>
            <a:r>
              <a:rPr lang="fr-CA" dirty="0">
                <a:solidFill>
                  <a:schemeClr val="bg1"/>
                </a:solidFill>
              </a:rPr>
              <a:t> new Blu-ray incarnation »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hlinkClick r:id="rId9"/>
            <a:extLst>
              <a:ext uri="{FF2B5EF4-FFF2-40B4-BE49-F238E27FC236}">
                <a16:creationId xmlns:a16="http://schemas.microsoft.com/office/drawing/2014/main" id="{527F8CE4-6DC5-714C-854C-5A6173FA7B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084" y="1690688"/>
            <a:ext cx="954232" cy="954232"/>
          </a:xfrm>
          <a:prstGeom prst="rect">
            <a:avLst/>
          </a:prstGeom>
        </p:spPr>
      </p:pic>
      <p:pic>
        <p:nvPicPr>
          <p:cNvPr id="3" name="Image 2">
            <a:hlinkClick r:id="rId12"/>
            <a:extLst>
              <a:ext uri="{FF2B5EF4-FFF2-40B4-BE49-F238E27FC236}">
                <a16:creationId xmlns:a16="http://schemas.microsoft.com/office/drawing/2014/main" id="{E51AFA78-E2F1-6249-88E3-E0833D4DD70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</a:extLst>
          </a:blip>
          <a:srcRect b="12338"/>
          <a:stretch/>
        </p:blipFill>
        <p:spPr>
          <a:xfrm>
            <a:off x="8714282" y="5826411"/>
            <a:ext cx="821339" cy="720000"/>
          </a:xfrm>
          <a:prstGeom prst="rect">
            <a:avLst/>
          </a:prstGeom>
        </p:spPr>
      </p:pic>
      <p:pic>
        <p:nvPicPr>
          <p:cNvPr id="2" name="g2_5" descr="g2_5">
            <a:hlinkClick r:id="" action="ppaction://media"/>
            <a:extLst>
              <a:ext uri="{FF2B5EF4-FFF2-40B4-BE49-F238E27FC236}">
                <a16:creationId xmlns:a16="http://schemas.microsoft.com/office/drawing/2014/main" id="{4B55C434-B85B-F24C-A428-CF9CA678D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2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B2397-EAD4-1E4C-A1B5-F258559BD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GLITCHES, TECHNOLOGY and GREMLINS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F5484A-3783-9D4F-833F-87B3F777B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100" y="1690688"/>
            <a:ext cx="3175800" cy="4824000"/>
          </a:xfrm>
          <a:prstGeom prst="rect">
            <a:avLst/>
          </a:prstGeom>
        </p:spPr>
      </p:pic>
      <p:pic>
        <p:nvPicPr>
          <p:cNvPr id="8" name="Image 7">
            <a:hlinkClick r:id="rId6"/>
            <a:extLst>
              <a:ext uri="{FF2B5EF4-FFF2-40B4-BE49-F238E27FC236}">
                <a16:creationId xmlns:a16="http://schemas.microsoft.com/office/drawing/2014/main" id="{1157975F-B698-B343-8CBE-DAE56F2C1B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5321774"/>
            <a:ext cx="954232" cy="9542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703B773-2178-E54A-ADC3-3CD5578AD9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1238" y="4384575"/>
            <a:ext cx="3048000" cy="3048000"/>
          </a:xfrm>
          <a:prstGeom prst="rect">
            <a:avLst/>
          </a:prstGeom>
        </p:spPr>
      </p:pic>
      <p:pic>
        <p:nvPicPr>
          <p:cNvPr id="9" name="Image 8">
            <a:hlinkClick r:id="rId10"/>
            <a:extLst>
              <a:ext uri="{FF2B5EF4-FFF2-40B4-BE49-F238E27FC236}">
                <a16:creationId xmlns:a16="http://schemas.microsoft.com/office/drawing/2014/main" id="{3CC0BBDA-8A5E-BA4A-9C85-EFFDE2F9FC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9873" t="11389" r="29124" b="27500"/>
          <a:stretch/>
        </p:blipFill>
        <p:spPr>
          <a:xfrm>
            <a:off x="838200" y="3941891"/>
            <a:ext cx="751138" cy="900000"/>
          </a:xfrm>
          <a:prstGeom prst="rect">
            <a:avLst/>
          </a:prstGeom>
        </p:spPr>
      </p:pic>
      <p:pic>
        <p:nvPicPr>
          <p:cNvPr id="11" name="Image 10">
            <a:hlinkClick r:id="rId13"/>
            <a:extLst>
              <a:ext uri="{FF2B5EF4-FFF2-40B4-BE49-F238E27FC236}">
                <a16:creationId xmlns:a16="http://schemas.microsoft.com/office/drawing/2014/main" id="{5D9CA4EE-0F58-B84A-ABA1-B805405B8D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79332" y="1322290"/>
            <a:ext cx="4287265" cy="5400000"/>
          </a:xfrm>
          <a:prstGeom prst="rect">
            <a:avLst/>
          </a:prstGeom>
        </p:spPr>
      </p:pic>
      <p:pic>
        <p:nvPicPr>
          <p:cNvPr id="3" name="g2_6" descr="g2_6">
            <a:hlinkClick r:id="" action="ppaction://media"/>
            <a:extLst>
              <a:ext uri="{FF2B5EF4-FFF2-40B4-BE49-F238E27FC236}">
                <a16:creationId xmlns:a16="http://schemas.microsoft.com/office/drawing/2014/main" id="{233EB464-6AC5-4348-A3AB-AC43E513A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1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5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2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7E276D-8730-FE46-96FF-F095599D2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GLITCHES, TECHNOLOGY and GREMLINS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856025-373F-8145-8CAA-A81DF2868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631" y="1409043"/>
            <a:ext cx="6864000" cy="5148000"/>
          </a:xfrm>
          <a:prstGeom prst="rect">
            <a:avLst/>
          </a:prstGeom>
        </p:spPr>
      </p:pic>
      <p:pic>
        <p:nvPicPr>
          <p:cNvPr id="7" name="Image 6">
            <a:hlinkClick r:id="rId6"/>
            <a:extLst>
              <a:ext uri="{FF2B5EF4-FFF2-40B4-BE49-F238E27FC236}">
                <a16:creationId xmlns:a16="http://schemas.microsoft.com/office/drawing/2014/main" id="{A70B15F6-2F30-3B49-BADF-BAC14C8AAE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9873" t="11389" r="29124" b="27500"/>
          <a:stretch/>
        </p:blipFill>
        <p:spPr>
          <a:xfrm>
            <a:off x="820021" y="5587100"/>
            <a:ext cx="751138" cy="900000"/>
          </a:xfrm>
          <a:prstGeom prst="rect">
            <a:avLst/>
          </a:prstGeom>
        </p:spPr>
      </p:pic>
      <p:pic>
        <p:nvPicPr>
          <p:cNvPr id="3" name="g2_7" descr="g2_7">
            <a:hlinkClick r:id="" action="ppaction://media"/>
            <a:extLst>
              <a:ext uri="{FF2B5EF4-FFF2-40B4-BE49-F238E27FC236}">
                <a16:creationId xmlns:a16="http://schemas.microsoft.com/office/drawing/2014/main" id="{D80B2A40-A173-4142-B30D-0EDF89D62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3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7E276D-8730-FE46-96FF-F095599D2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GLITCHES, TECHNOLOGY and GREMLINS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B21313-3714-BE4D-9809-5C2DF4864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32" y="1690688"/>
            <a:ext cx="6350000" cy="32893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7AD6C51-23FE-5B40-99DA-805FFDA8C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350" y="2892875"/>
            <a:ext cx="6443418" cy="3600000"/>
          </a:xfrm>
          <a:prstGeom prst="rect">
            <a:avLst/>
          </a:prstGeom>
        </p:spPr>
      </p:pic>
      <p:pic>
        <p:nvPicPr>
          <p:cNvPr id="3" name="g2_8" descr="g2_8">
            <a:hlinkClick r:id="" action="ppaction://media"/>
            <a:extLst>
              <a:ext uri="{FF2B5EF4-FFF2-40B4-BE49-F238E27FC236}">
                <a16:creationId xmlns:a16="http://schemas.microsoft.com/office/drawing/2014/main" id="{07ABFA10-F2D4-B345-A646-F5A28124D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9AC7062-C43D-9549-BB36-FCB2F6E66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GLITCHES, TECHNOLOGY and GREMLINS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C74C752-1409-CD43-82F0-F1FD78506E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46" r="-2" b="194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788901-E7CC-8E47-A793-07ACC0721F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" b="457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  <p:pic>
        <p:nvPicPr>
          <p:cNvPr id="6" name="Image 5">
            <a:hlinkClick r:id="rId7"/>
            <a:extLst>
              <a:ext uri="{FF2B5EF4-FFF2-40B4-BE49-F238E27FC236}">
                <a16:creationId xmlns:a16="http://schemas.microsoft.com/office/drawing/2014/main" id="{484519D4-548B-DF4E-ACA0-3CC143F4C1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9873" t="11389" r="29124" b="27500"/>
          <a:stretch/>
        </p:blipFill>
        <p:spPr>
          <a:xfrm>
            <a:off x="820021" y="5587100"/>
            <a:ext cx="751138" cy="900000"/>
          </a:xfrm>
          <a:prstGeom prst="rect">
            <a:avLst/>
          </a:prstGeom>
        </p:spPr>
      </p:pic>
      <p:pic>
        <p:nvPicPr>
          <p:cNvPr id="9" name="g3_9" descr="g3_9">
            <a:hlinkClick r:id="" action="ppaction://media"/>
            <a:extLst>
              <a:ext uri="{FF2B5EF4-FFF2-40B4-BE49-F238E27FC236}">
                <a16:creationId xmlns:a16="http://schemas.microsoft.com/office/drawing/2014/main" id="{F5C0EEFC-70F7-B945-9481-E94E7F9EE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0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4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Custom 6">
      <a:dk1>
        <a:srgbClr val="000000"/>
      </a:dk1>
      <a:lt1>
        <a:srgbClr val="FFFFFF"/>
      </a:lt1>
      <a:dk2>
        <a:srgbClr val="282828"/>
      </a:dk2>
      <a:lt2>
        <a:srgbClr val="4C4C4C"/>
      </a:lt2>
      <a:accent1>
        <a:srgbClr val="A927BF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0BDE20"/>
      </a:hlink>
      <a:folHlink>
        <a:srgbClr val="969696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232</Words>
  <Application>Microsoft Macintosh PowerPoint</Application>
  <PresentationFormat>Widescreen</PresentationFormat>
  <Paragraphs>42</Paragraphs>
  <Slides>12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Thème Office</vt:lpstr>
      <vt:lpstr>Gremlins 2 The New Batch</vt:lpstr>
      <vt:lpstr>Gremlins (1984)</vt:lpstr>
      <vt:lpstr>The New Batch (1990)</vt:lpstr>
      <vt:lpstr>The New Batch (1990)</vt:lpstr>
      <vt:lpstr>The New Batch (1990)</vt:lpstr>
      <vt:lpstr>GLITCHES, TECHNOLOGY and GREMLINS</vt:lpstr>
      <vt:lpstr>GLITCHES, TECHNOLOGY and GREMLINS</vt:lpstr>
      <vt:lpstr>GLITCHES, TECHNOLOGY and GREMLINS</vt:lpstr>
      <vt:lpstr>GLITCHES, TECHNOLOGY and GREMLINS</vt:lpstr>
      <vt:lpstr>GLITCHES, TECHNOLOGY and GREMLINS</vt:lpstr>
      <vt:lpstr>GLITCHES, TECHNOLOGY and GREMLINS</vt:lpstr>
      <vt:lpstr>Down the Rabbit Gremlins Hole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Gremlins 2 The New Batch</dc:title>
  <dc:creator>Winand Annaëlle</dc:creator>
  <cp:lastModifiedBy>Kristopher Woofter</cp:lastModifiedBy>
  <cp:revision>12</cp:revision>
  <dcterms:created xsi:type="dcterms:W3CDTF">2020-10-30T18:10:03Z</dcterms:created>
  <dcterms:modified xsi:type="dcterms:W3CDTF">2020-10-31T16:04:05Z</dcterms:modified>
</cp:coreProperties>
</file>